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22950-4421-4FE7-8149-DDC507507010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0FA8-B83E-4EAB-BA1F-440A504B64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0FA8-B83E-4EAB-BA1F-440A504B6440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5DD4B4-E28A-412D-9360-EC4B3153F1DF}" type="datetime8">
              <a:rPr lang="fa-IR" smtClean="0"/>
              <a:t>مارس 2، 21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7161C2-04C6-4147-B50E-F41E886B9092}" type="datetime8">
              <a:rPr lang="fa-IR" smtClean="0"/>
              <a:t>مارس 2،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3FCEB2-79A1-4D1E-A954-399EB8F1FB62}" type="datetime8">
              <a:rPr lang="fa-IR" smtClean="0"/>
              <a:t>مارس 2،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54D45C-D45A-4188-9774-6909657F2A15}" type="datetime8">
              <a:rPr lang="fa-IR" smtClean="0"/>
              <a:t>مارس 2،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BB31C3-0E86-4667-A765-D93CD8D661B2}" type="datetime8">
              <a:rPr lang="fa-IR" smtClean="0"/>
              <a:t>مارس 2،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EB8076-3BE0-4F89-8983-F2D5625F17FE}" type="datetime8">
              <a:rPr lang="fa-IR" smtClean="0"/>
              <a:t>مارس 2،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C64FD6-F29D-413D-BE3B-3FC577FA846A}" type="datetime8">
              <a:rPr lang="fa-IR" smtClean="0"/>
              <a:t>مارس 2، 21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2AB96C-BBC4-412E-BF7C-73069E8636E2}" type="datetime8">
              <a:rPr lang="fa-IR" smtClean="0"/>
              <a:t>مارس 2، 21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B2C377-5D98-4CA2-8C9D-90DBC496F30E}" type="datetime8">
              <a:rPr lang="fa-IR" smtClean="0"/>
              <a:t>مارس 2، 21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38414638-71AE-416D-99D4-E4AB788A6A5A}" type="datetime8">
              <a:rPr lang="fa-IR" smtClean="0"/>
              <a:t>مارس 2،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3F2328-711A-4A39-B3AF-B54FACD987D8}" type="datetime8">
              <a:rPr lang="fa-IR" smtClean="0"/>
              <a:t>مارس 2،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04DD48F-8D89-4A09-A635-40E098277E4C}" type="datetime8">
              <a:rPr lang="fa-IR" smtClean="0"/>
              <a:t>مارس 2، 21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B8A16CF-60AF-4AD1-A03C-E0D3AB77630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7063" y="2193517"/>
            <a:ext cx="9144000" cy="2387600"/>
          </a:xfrm>
        </p:spPr>
        <p:txBody>
          <a:bodyPr/>
          <a:lstStyle/>
          <a:p>
            <a:pPr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گزارش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EDO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دانشکده پیراپزشکی در سال 98 </a:t>
            </a: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266588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72488" y="1397725"/>
          <a:ext cx="8699865" cy="484355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51606">
                  <a:extLst>
                    <a:ext uri="{9D8B030D-6E8A-4147-A177-3AD203B41FA5}">
                      <a16:colId xmlns:a16="http://schemas.microsoft.com/office/drawing/2014/main" xmlns="" val="71178515"/>
                    </a:ext>
                  </a:extLst>
                </a:gridCol>
                <a:gridCol w="3398110">
                  <a:extLst>
                    <a:ext uri="{9D8B030D-6E8A-4147-A177-3AD203B41FA5}">
                      <a16:colId xmlns:a16="http://schemas.microsoft.com/office/drawing/2014/main" xmlns="" val="3017680318"/>
                    </a:ext>
                  </a:extLst>
                </a:gridCol>
                <a:gridCol w="851606">
                  <a:extLst>
                    <a:ext uri="{9D8B030D-6E8A-4147-A177-3AD203B41FA5}">
                      <a16:colId xmlns:a16="http://schemas.microsoft.com/office/drawing/2014/main" xmlns="" val="283738428"/>
                    </a:ext>
                  </a:extLst>
                </a:gridCol>
                <a:gridCol w="851606">
                  <a:extLst>
                    <a:ext uri="{9D8B030D-6E8A-4147-A177-3AD203B41FA5}">
                      <a16:colId xmlns:a16="http://schemas.microsoft.com/office/drawing/2014/main" xmlns="" val="3720913571"/>
                    </a:ext>
                  </a:extLst>
                </a:gridCol>
                <a:gridCol w="852530">
                  <a:extLst>
                    <a:ext uri="{9D8B030D-6E8A-4147-A177-3AD203B41FA5}">
                      <a16:colId xmlns:a16="http://schemas.microsoft.com/office/drawing/2014/main" xmlns="" val="2003519915"/>
                    </a:ext>
                  </a:extLst>
                </a:gridCol>
                <a:gridCol w="852530">
                  <a:extLst>
                    <a:ext uri="{9D8B030D-6E8A-4147-A177-3AD203B41FA5}">
                      <a16:colId xmlns:a16="http://schemas.microsoft.com/office/drawing/2014/main" xmlns="" val="2899830569"/>
                    </a:ext>
                  </a:extLst>
                </a:gridCol>
                <a:gridCol w="1041877">
                  <a:extLst>
                    <a:ext uri="{9D8B030D-6E8A-4147-A177-3AD203B41FA5}">
                      <a16:colId xmlns:a16="http://schemas.microsoft.com/office/drawing/2014/main" xmlns="" val="3770810306"/>
                    </a:ext>
                  </a:extLst>
                </a:gridCol>
              </a:tblGrid>
              <a:tr h="25121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کد درس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نام درس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واحد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ساعت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پیشنیاز یا همزمان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extLst>
                  <a:ext uri="{0D108BD9-81ED-4DB2-BD59-A6C34878D82A}">
                    <a16:rowId xmlns:a16="http://schemas.microsoft.com/office/drawing/2014/main" xmlns="" val="172186697"/>
                  </a:ext>
                </a:extLst>
              </a:tr>
              <a:tr h="251211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نظری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عملی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جمع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98533793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تروما پیشرفته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43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04 و 05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791452580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احیای قلبی – ریوی پیشرفته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34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3907553179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بیماریهای اطفال و نوزادان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864790473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بیماریهای زنان و زایمان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04 و 05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772589181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شناخت بیماریها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34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34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04 و 05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488159474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پدافند غیرعامل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3108682644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فوریت های داخلی پیشرفته 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5/1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34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2791954344"/>
                  </a:ext>
                </a:extLst>
              </a:tr>
              <a:tr h="32175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فوریت های داخلی پیشرفته 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5/1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4263964847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آشنایی با ساختار</a:t>
                      </a:r>
                      <a:r>
                        <a:rPr lang="en-US" sz="1300">
                          <a:effectLst/>
                        </a:rPr>
                        <a:t>EMS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805163680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مراقبت در جابجایی و انتقال بیمار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427135218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کارآموزی نشانه شناسی و معاینات بدنی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5/0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598697117"/>
                  </a:ext>
                </a:extLst>
              </a:tr>
              <a:tr h="50242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کارآموزی داخلی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5/1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77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19و21و22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052130574"/>
                  </a:ext>
                </a:extLst>
              </a:tr>
              <a:tr h="50242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کارآموزی جراحی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102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09و15و16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1905757002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کارآموزی مدیریت راه هوایی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extLst>
                  <a:ext uri="{0D108BD9-81ED-4DB2-BD59-A6C34878D82A}">
                    <a16:rowId xmlns:a16="http://schemas.microsoft.com/office/drawing/2014/main" xmlns="" val="2127668308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جمع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</a:rPr>
                        <a:t>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4011" marR="64011" marT="0" marB="0"/>
                </a:tc>
                <a:tc gridSpan="4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264066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ترم دوم 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614543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663" y="2670050"/>
            <a:ext cx="10972800" cy="1588442"/>
          </a:xfrm>
        </p:spPr>
        <p:txBody>
          <a:bodyPr>
            <a:normAutofit fontScale="92500"/>
          </a:bodyPr>
          <a:lstStyle/>
          <a:p>
            <a:pPr marL="0" indent="0" algn="just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طراحی 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، اجرا و ارزشیابی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OSCE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در دانشجویان فوریتهای پزشکی(فرزانه زارعی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)</a:t>
            </a:r>
          </a:p>
          <a:p>
            <a:pPr marL="0" indent="0" algn="just" rtl="1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0" indent="0" algn="just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طراحی 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، اجرا و ارزشیابی کارآموزی –بالینی علوم آزمایشگاهی از ترم سوم تا ششم (مجری : فریبا لاهورپور)</a:t>
            </a: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228" y="849403"/>
            <a:ext cx="10972800" cy="1143000"/>
          </a:xfrm>
        </p:spPr>
        <p:txBody>
          <a:bodyPr/>
          <a:lstStyle/>
          <a:p>
            <a:pPr algn="ctr"/>
            <a:r>
              <a:rPr lang="fa-IR" dirty="0" smtClean="0"/>
              <a:t>فرایندهای </a:t>
            </a:r>
            <a:r>
              <a:rPr lang="fa-IR" dirty="0" smtClean="0"/>
              <a:t>آموزشی جهت جشنواره شهید مطهری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186503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18903"/>
            <a:ext cx="10972800" cy="5486400"/>
          </a:xfrm>
        </p:spPr>
        <p:txBody>
          <a:bodyPr>
            <a:noAutofit/>
          </a:bodyPr>
          <a:lstStyle/>
          <a:p>
            <a:pPr algn="r" rtl="1"/>
            <a:r>
              <a:rPr lang="fa-IR" sz="1200" b="1" dirty="0" smtClean="0">
                <a:cs typeface="+mj-cs"/>
              </a:rPr>
              <a:t>موضوعات مورد بحث به شرح ذیل بود:</a:t>
            </a:r>
          </a:p>
          <a:p>
            <a:pPr algn="r" rtl="1"/>
            <a:r>
              <a:rPr lang="fa-IR" sz="1200" dirty="0" smtClean="0">
                <a:cs typeface="+mj-cs"/>
              </a:rPr>
              <a:t>1-	</a:t>
            </a:r>
            <a:r>
              <a:rPr lang="fa-IR" sz="1200" b="1" dirty="0" smtClean="0">
                <a:cs typeface="B Nazanin" pitchFamily="2" charset="-78"/>
              </a:rPr>
              <a:t>ضرورت والزامات طراحی و اجرای آموزش مبتنی بر توانمندی در آموزش علوم پزشکی</a:t>
            </a:r>
          </a:p>
          <a:p>
            <a:pPr algn="r" rtl="1"/>
            <a:r>
              <a:rPr lang="fa-IR" sz="1200" b="1" dirty="0" smtClean="0">
                <a:cs typeface="B Nazanin" pitchFamily="2" charset="-78"/>
              </a:rPr>
              <a:t>2-	یاددهی یادگیری در آموزش مبتنی بر توانمندی</a:t>
            </a:r>
          </a:p>
          <a:p>
            <a:pPr algn="r" rtl="1"/>
            <a:r>
              <a:rPr lang="fa-IR" sz="1200" b="1" dirty="0" smtClean="0">
                <a:cs typeface="B Nazanin" pitchFamily="2" charset="-78"/>
              </a:rPr>
              <a:t>3-	تدوین و پیاده سازی نظام ارزیابی مبتنی بر توانمندی</a:t>
            </a:r>
          </a:p>
          <a:p>
            <a:pPr algn="r" rtl="1"/>
            <a:r>
              <a:rPr lang="fa-IR" sz="1200" b="1" dirty="0" smtClean="0">
                <a:cs typeface="B Nazanin" pitchFamily="2" charset="-78"/>
              </a:rPr>
              <a:t>4-	مروری بر تجربیات بین المللی در آموزش پزشکی مبتنی بر توانمندی (دانشگاه مک مستر کانادا و دانشگاه میشیگاه امریکا)</a:t>
            </a:r>
          </a:p>
          <a:p>
            <a:pPr algn="r" rtl="1"/>
            <a:r>
              <a:rPr lang="fa-IR" sz="1200" b="1" dirty="0" smtClean="0">
                <a:cs typeface="B Nazanin" pitchFamily="2" charset="-78"/>
              </a:rPr>
              <a:t>5-	بایدهای آینده :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a.	</a:t>
            </a:r>
            <a:r>
              <a:rPr lang="fa-IR" sz="1200" b="1" dirty="0" smtClean="0">
                <a:cs typeface="B Nazanin" pitchFamily="2" charset="-78"/>
              </a:rPr>
              <a:t>اخلاق و منش حرفه ای 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b.	</a:t>
            </a:r>
            <a:r>
              <a:rPr lang="fa-IR" sz="1200" b="1" dirty="0" smtClean="0">
                <a:cs typeface="B Nazanin" pitchFamily="2" charset="-78"/>
              </a:rPr>
              <a:t>بینش و نگرش استاد و دانشجو ( انگیزه )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c.	</a:t>
            </a:r>
            <a:r>
              <a:rPr lang="fa-IR" sz="1200" b="1" dirty="0" smtClean="0">
                <a:cs typeface="B Nazanin" pitchFamily="2" charset="-78"/>
              </a:rPr>
              <a:t>پاسخگویی اجتماعی 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d.	</a:t>
            </a:r>
            <a:r>
              <a:rPr lang="fa-IR" sz="1200" b="1" dirty="0" smtClean="0">
                <a:cs typeface="B Nazanin" pitchFamily="2" charset="-78"/>
              </a:rPr>
              <a:t>ارتباط و تعامل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e.	</a:t>
            </a:r>
            <a:r>
              <a:rPr lang="fa-IR" sz="1200" b="1" dirty="0" smtClean="0">
                <a:cs typeface="B Nazanin" pitchFamily="2" charset="-78"/>
              </a:rPr>
              <a:t>فرایند یادگیری فراگیر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f.	</a:t>
            </a:r>
            <a:r>
              <a:rPr lang="fa-IR" sz="1200" b="1" dirty="0" smtClean="0">
                <a:cs typeface="B Nazanin" pitchFamily="2" charset="-78"/>
              </a:rPr>
              <a:t>ترجمان پژوهش های آموزش پزشکی به راهکارهای عملی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g.	</a:t>
            </a:r>
            <a:r>
              <a:rPr lang="fa-IR" sz="1200" b="1" dirty="0" smtClean="0">
                <a:cs typeface="B Nazanin" pitchFamily="2" charset="-78"/>
              </a:rPr>
              <a:t>تقویت نیروی انسانی توسعه دهنده آموزش 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h.	</a:t>
            </a:r>
            <a:r>
              <a:rPr lang="fa-IR" sz="1200" b="1" dirty="0" smtClean="0">
                <a:cs typeface="B Nazanin" pitchFamily="2" charset="-78"/>
              </a:rPr>
              <a:t>گفتگوی نقادانه </a:t>
            </a:r>
          </a:p>
          <a:p>
            <a:pPr algn="r" rtl="1"/>
            <a:r>
              <a:rPr lang="en-US" sz="1200" b="1" dirty="0" err="1" smtClean="0">
                <a:cs typeface="B Nazanin" pitchFamily="2" charset="-78"/>
              </a:rPr>
              <a:t>i</a:t>
            </a:r>
            <a:r>
              <a:rPr lang="en-US" sz="1200" b="1" dirty="0" smtClean="0">
                <a:cs typeface="B Nazanin" pitchFamily="2" charset="-78"/>
              </a:rPr>
              <a:t>.	</a:t>
            </a:r>
            <a:r>
              <a:rPr lang="fa-IR" sz="1200" b="1" dirty="0" smtClean="0">
                <a:cs typeface="B Nazanin" pitchFamily="2" charset="-78"/>
              </a:rPr>
              <a:t>ارتقاء زیرساختهای آموزش پزشکی</a:t>
            </a:r>
          </a:p>
          <a:p>
            <a:pPr algn="r" rtl="1"/>
            <a:r>
              <a:rPr lang="en-US" sz="1200" b="1" dirty="0" smtClean="0">
                <a:cs typeface="B Nazanin" pitchFamily="2" charset="-78"/>
              </a:rPr>
              <a:t>j.	</a:t>
            </a:r>
            <a:r>
              <a:rPr lang="fa-IR" sz="1200" b="1" dirty="0" smtClean="0">
                <a:cs typeface="B Nazanin" pitchFamily="2" charset="-78"/>
              </a:rPr>
              <a:t>ارتباطات بین </a:t>
            </a:r>
            <a:r>
              <a:rPr lang="fa-IR" sz="1200" b="1" dirty="0" smtClean="0">
                <a:cs typeface="B Nazanin" pitchFamily="2" charset="-78"/>
              </a:rPr>
              <a:t>الملل</a:t>
            </a:r>
          </a:p>
          <a:p>
            <a:pPr lvl="0" algn="just" rtl="1"/>
            <a:r>
              <a:rPr lang="fa-IR" sz="1200" b="1" dirty="0" smtClean="0">
                <a:solidFill>
                  <a:prstClr val="black"/>
                </a:solidFill>
                <a:cs typeface="B Nazanin" pitchFamily="2" charset="-78"/>
              </a:rPr>
              <a:t>در روز دوم نیز سی امین سالگرد تاسیس مرکز مطالعات و توسعه آموزش پزشکی در وزارت خانه بهداشت و درمان با تجلیل از بزرگان این عرصه و مدیران قبلی ، گرامی داشته شد. در بعد از ظهر نیز جلسه مدیران مراکز و دفاتر توسعه براس بررسی شرح وظایف مدیران مراکز و دفاتر توسعه آموزش پزشکی برگزار گردید که بعد از پرشس و پاسخ و تبادل نظر پیشنهادات به شرح ذیل جهت معاون محترم آموزشی وزارت بهداشت و درمان تنظیم گردید:</a:t>
            </a:r>
          </a:p>
          <a:p>
            <a:pPr lvl="0" algn="just" rtl="1"/>
            <a:r>
              <a:rPr lang="fa-IR" sz="1200" b="1" dirty="0" smtClean="0">
                <a:solidFill>
                  <a:prstClr val="black"/>
                </a:solidFill>
                <a:cs typeface="B Nazanin" pitchFamily="2" charset="-78"/>
              </a:rPr>
              <a:t>1-	تصحیح و تامین اعتبارات لازم ( نیروی انسانی و مالی ) برای دفاتر توسعه دانشکده ها</a:t>
            </a:r>
          </a:p>
          <a:p>
            <a:pPr lvl="0" algn="just" rtl="1"/>
            <a:r>
              <a:rPr lang="fa-IR" sz="1200" b="1" dirty="0" smtClean="0">
                <a:solidFill>
                  <a:prstClr val="black"/>
                </a:solidFill>
                <a:cs typeface="B Nazanin" pitchFamily="2" charset="-78"/>
              </a:rPr>
              <a:t>2-	 استفاده از تمام اعضای هیئت علمی در اجرایی نمودن بسته های طرح تحول و سایر وظایف مراکز ودفاتر توسعه                                                                                                                            </a:t>
            </a:r>
          </a:p>
          <a:p>
            <a:pPr algn="just" rtl="1"/>
            <a:endParaRPr lang="fa-IR" sz="1200" b="1" dirty="0" smtClean="0">
              <a:cs typeface="B Nazanin" pitchFamily="2" charset="-78"/>
            </a:endParaRPr>
          </a:p>
          <a:p>
            <a:pPr algn="just"/>
            <a:r>
              <a:rPr lang="fa-IR" sz="1200" b="1" dirty="0" smtClean="0">
                <a:cs typeface="B Nazanin" pitchFamily="2" charset="-78"/>
              </a:rPr>
              <a:t> </a:t>
            </a:r>
            <a:endParaRPr lang="fa-IR" sz="1200" b="1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6573"/>
            <a:ext cx="10972800" cy="73152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حضور در همایش سراسری آموزش پزشکی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96183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726" y="2056095"/>
            <a:ext cx="10972800" cy="1065928"/>
          </a:xfrm>
        </p:spPr>
        <p:txBody>
          <a:bodyPr/>
          <a:lstStyle/>
          <a:p>
            <a:pPr marL="0" indent="0"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طراحی و تدوین لاگ بوک های گروه فوریتهای پزشکی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0" indent="0"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بررسی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لاگ بوک سایر گروه های آموزشی و مشورت در مورد تدوین و اجرای صحیح آنها</a:t>
            </a: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537" y="966970"/>
            <a:ext cx="10972800" cy="809579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طراحی و تدوین لاگ بوک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657247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برگزاری جلسات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برگزاری کارگاه جهت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اساتید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برگزاری کارگاه جهت دانشجویان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فر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آ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یندهای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تحلیل آزمون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تدوین برنامه آموزشی دوره کارشناسی ناپیوسته فوریتهای پزشکی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ویژه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دانشجویان خارجی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ارائه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دو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فر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آ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یند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آموزشی جهت جشنواره شهید مطهری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حضور در همایش سراسری آموزش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پزشکی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طراحی و تدوین لاگ بوک </a:t>
            </a: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عناوین </a:t>
            </a:r>
            <a:r>
              <a:rPr lang="en-US" dirty="0" smtClean="0"/>
              <a:t>: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19672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725" y="2003844"/>
            <a:ext cx="10972800" cy="2058705"/>
          </a:xfrm>
        </p:spPr>
        <p:txBody>
          <a:bodyPr>
            <a:normAutofit lnSpcReduction="10000"/>
          </a:bodyPr>
          <a:lstStyle/>
          <a:p>
            <a:pPr algn="just" rtl="1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	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مسئول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EDO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دانشکده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در تمامی جلسات هفتگی شورای آموزشی دانشکده پیراپزشکی حضور فعال داشت و هر بار موضوعات آموزشی (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فرآیندهای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آموزشی ، تحلیل آزمون و کارگاه ها) مورد بحث و بررسی قرار می گرفت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.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2.	جمعا 7 جلسه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EDO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در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سال 1398 برگزار گردید.</a:t>
            </a:r>
          </a:p>
          <a:p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663" y="666524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برگزاری جلسات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32987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388" y="1188720"/>
            <a:ext cx="11207931" cy="49638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برگزاری کارگاه جهت اساتید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80781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12797081"/>
              </p:ext>
            </p:extLst>
          </p:nvPr>
        </p:nvGraphicFramePr>
        <p:xfrm>
          <a:off x="1018904" y="1580605"/>
          <a:ext cx="9991607" cy="3644536"/>
        </p:xfrm>
        <a:graphic>
          <a:graphicData uri="http://schemas.openxmlformats.org/drawingml/2006/table">
            <a:tbl>
              <a:tblPr rtl="1" firstRow="1" firstCol="1" bandRow="1"/>
              <a:tblGrid>
                <a:gridCol w="797153">
                  <a:extLst>
                    <a:ext uri="{9D8B030D-6E8A-4147-A177-3AD203B41FA5}">
                      <a16:colId xmlns:a16="http://schemas.microsoft.com/office/drawing/2014/main" xmlns="" val="1926368649"/>
                    </a:ext>
                  </a:extLst>
                </a:gridCol>
                <a:gridCol w="1131682">
                  <a:extLst>
                    <a:ext uri="{9D8B030D-6E8A-4147-A177-3AD203B41FA5}">
                      <a16:colId xmlns:a16="http://schemas.microsoft.com/office/drawing/2014/main" xmlns="" val="2916533045"/>
                    </a:ext>
                  </a:extLst>
                </a:gridCol>
                <a:gridCol w="1562053">
                  <a:extLst>
                    <a:ext uri="{9D8B030D-6E8A-4147-A177-3AD203B41FA5}">
                      <a16:colId xmlns:a16="http://schemas.microsoft.com/office/drawing/2014/main" xmlns="" val="2812569176"/>
                    </a:ext>
                  </a:extLst>
                </a:gridCol>
                <a:gridCol w="3004302">
                  <a:extLst>
                    <a:ext uri="{9D8B030D-6E8A-4147-A177-3AD203B41FA5}">
                      <a16:colId xmlns:a16="http://schemas.microsoft.com/office/drawing/2014/main" xmlns="" val="4109527071"/>
                    </a:ext>
                  </a:extLst>
                </a:gridCol>
                <a:gridCol w="3496417">
                  <a:extLst>
                    <a:ext uri="{9D8B030D-6E8A-4147-A177-3AD203B41FA5}">
                      <a16:colId xmlns:a16="http://schemas.microsoft.com/office/drawing/2014/main" xmlns="" val="2953835326"/>
                    </a:ext>
                  </a:extLst>
                </a:gridCol>
              </a:tblGrid>
              <a:tr h="1569494"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ردیف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تاریخ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ساعت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عنوان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سخنران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199740"/>
                  </a:ext>
                </a:extLst>
              </a:tr>
              <a:tr h="1037521"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1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12/4/98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9 الی 11 صبح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تفسیر تحلیل آزمون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آقای دکتر شفیعیان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36790551"/>
                  </a:ext>
                </a:extLst>
              </a:tr>
              <a:tr h="1037521"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2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17/4/98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9 الی 11 صبح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برنامه ریزی درسی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1430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itchFamily="2" charset="-78"/>
                        </a:rPr>
                        <a:t>خانم دکتر مومنی و آقای دکتر عبدالملکی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4497295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165" y="575084"/>
            <a:ext cx="10972800" cy="940207"/>
          </a:xfrm>
        </p:spPr>
        <p:txBody>
          <a:bodyPr/>
          <a:lstStyle/>
          <a:p>
            <a:pPr algn="ctr"/>
            <a:r>
              <a:rPr lang="fa-IR" dirty="0" smtClean="0"/>
              <a:t>ادامه 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572604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30605" y="2126012"/>
          <a:ext cx="10130790" cy="3259836"/>
        </p:xfrm>
        <a:graphic>
          <a:graphicData uri="http://schemas.openxmlformats.org/drawingml/2006/table">
            <a:tbl>
              <a:tblPr rtl="1" firstRow="1" firstCol="1" bandRow="1"/>
              <a:tblGrid>
                <a:gridCol w="567055">
                  <a:extLst>
                    <a:ext uri="{9D8B030D-6E8A-4147-A177-3AD203B41FA5}">
                      <a16:colId xmlns:a16="http://schemas.microsoft.com/office/drawing/2014/main" xmlns="" val="994587448"/>
                    </a:ext>
                  </a:extLst>
                </a:gridCol>
                <a:gridCol w="2632710">
                  <a:extLst>
                    <a:ext uri="{9D8B030D-6E8A-4147-A177-3AD203B41FA5}">
                      <a16:colId xmlns:a16="http://schemas.microsoft.com/office/drawing/2014/main" xmlns="" val="2477850447"/>
                    </a:ext>
                  </a:extLst>
                </a:gridCol>
                <a:gridCol w="1529715">
                  <a:extLst>
                    <a:ext uri="{9D8B030D-6E8A-4147-A177-3AD203B41FA5}">
                      <a16:colId xmlns:a16="http://schemas.microsoft.com/office/drawing/2014/main" xmlns="" val="934591052"/>
                    </a:ext>
                  </a:extLst>
                </a:gridCol>
                <a:gridCol w="1530350">
                  <a:extLst>
                    <a:ext uri="{9D8B030D-6E8A-4147-A177-3AD203B41FA5}">
                      <a16:colId xmlns:a16="http://schemas.microsoft.com/office/drawing/2014/main" xmlns="" val="2233611647"/>
                    </a:ext>
                  </a:extLst>
                </a:gridCol>
                <a:gridCol w="1980565">
                  <a:extLst>
                    <a:ext uri="{9D8B030D-6E8A-4147-A177-3AD203B41FA5}">
                      <a16:colId xmlns:a16="http://schemas.microsoft.com/office/drawing/2014/main" xmlns="" val="3055557546"/>
                    </a:ext>
                  </a:extLst>
                </a:gridCol>
                <a:gridCol w="1890395">
                  <a:extLst>
                    <a:ext uri="{9D8B030D-6E8A-4147-A177-3AD203B41FA5}">
                      <a16:colId xmlns:a16="http://schemas.microsoft.com/office/drawing/2014/main" xmlns="" val="11677381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ردیف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کارگاه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تاریخ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ساعت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مدرس/مسئول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مکان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54011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ایمنی ترافیک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17/7/98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خانم زارعی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5303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اورژانس روانپزشکی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1/8/98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آقای دکتر محمدزاده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252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پزشکی قانونی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22/8/98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آقای دکتر مولانایی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6112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مسمومیت ها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13/9/98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آقای دکتر مولانایی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395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اورژانس زنان و مامایی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4/10/98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خانم دکتر ظاهری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12014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حرفه ای گری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2/11/98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8 الی 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خانم زارعی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Compset"/>
                        </a:rPr>
                        <a:t>دانشکده پیراپزشکی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3964029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برگزاری کارگاه جهت دانشجویان 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875357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51146"/>
            <a:ext cx="10972800" cy="3064545"/>
          </a:xfrm>
        </p:spPr>
        <p:txBody>
          <a:bodyPr/>
          <a:lstStyle/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دریافت تحلیل آزمون از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گروه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های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مصوب در دانشکده </a:t>
            </a: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گروه رادیولوژی </a:t>
            </a: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گروه آزمایشگاه</a:t>
            </a: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گروه هوشبری </a:t>
            </a:r>
          </a:p>
          <a:p>
            <a:pPr algn="r" rtl="1"/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گروه فوریت های پزشکی </a:t>
            </a: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فرایندهای تحلیل آزمون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126896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30605" y="1567543"/>
          <a:ext cx="10130790" cy="409935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67055">
                  <a:extLst>
                    <a:ext uri="{9D8B030D-6E8A-4147-A177-3AD203B41FA5}">
                      <a16:colId xmlns:a16="http://schemas.microsoft.com/office/drawing/2014/main" xmlns="" val="3543894113"/>
                    </a:ext>
                  </a:extLst>
                </a:gridCol>
                <a:gridCol w="2632710">
                  <a:extLst>
                    <a:ext uri="{9D8B030D-6E8A-4147-A177-3AD203B41FA5}">
                      <a16:colId xmlns:a16="http://schemas.microsoft.com/office/drawing/2014/main" xmlns="" val="4291945629"/>
                    </a:ext>
                  </a:extLst>
                </a:gridCol>
                <a:gridCol w="1529715">
                  <a:extLst>
                    <a:ext uri="{9D8B030D-6E8A-4147-A177-3AD203B41FA5}">
                      <a16:colId xmlns:a16="http://schemas.microsoft.com/office/drawing/2014/main" xmlns="" val="485237508"/>
                    </a:ext>
                  </a:extLst>
                </a:gridCol>
                <a:gridCol w="1530350">
                  <a:extLst>
                    <a:ext uri="{9D8B030D-6E8A-4147-A177-3AD203B41FA5}">
                      <a16:colId xmlns:a16="http://schemas.microsoft.com/office/drawing/2014/main" xmlns="" val="1344597366"/>
                    </a:ext>
                  </a:extLst>
                </a:gridCol>
                <a:gridCol w="1980565">
                  <a:extLst>
                    <a:ext uri="{9D8B030D-6E8A-4147-A177-3AD203B41FA5}">
                      <a16:colId xmlns:a16="http://schemas.microsoft.com/office/drawing/2014/main" xmlns="" val="1178444118"/>
                    </a:ext>
                  </a:extLst>
                </a:gridCol>
                <a:gridCol w="1890395">
                  <a:extLst>
                    <a:ext uri="{9D8B030D-6E8A-4147-A177-3AD203B41FA5}">
                      <a16:colId xmlns:a16="http://schemas.microsoft.com/office/drawing/2014/main" xmlns="" val="696304381"/>
                    </a:ext>
                  </a:extLst>
                </a:gridCol>
              </a:tblGrid>
              <a:tr h="34169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</a:rPr>
                        <a:t>ردیف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</a:rPr>
                        <a:t>کارگاه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</a:rPr>
                        <a:t>تاریخ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</a:rPr>
                        <a:t>ساعت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</a:rPr>
                        <a:t>مدرس/مسئول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</a:rPr>
                        <a:t>مکان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26319910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ایمنی ترافیک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17/7/98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خانم زارعی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56503266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اورژانس روانپزشکی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1/8/98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آقای دکتر محمدزاده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49747994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پزشکی قانونی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22/8/98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آقای دکتر مولانایی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7879494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مسمومیت ها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13/9/98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آقای دکتر مولانایی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55183092"/>
                  </a:ext>
                </a:extLst>
              </a:tr>
              <a:tr h="10997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اورژانس زنان و مامایی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4/10/98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خانم دکتر ظاهری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819600110"/>
                  </a:ext>
                </a:extLst>
              </a:tr>
              <a:tr h="53158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حرفه ای گری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2/11/98</a:t>
                      </a:r>
                      <a:endParaRPr lang="en-US" sz="1100" b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8 الی 12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خانم زارعی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Nazanin" pitchFamily="2" charset="-78"/>
                        </a:rPr>
                        <a:t>دانشکده پیراپزشکی</a:t>
                      </a:r>
                      <a:endParaRPr lang="en-US" sz="11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imes New Roman" panose="02020603050405020304" pitchFamily="18" charset="0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57093215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663" y="496389"/>
            <a:ext cx="10972800" cy="109728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تدوین برنامه آموزشی دوره کارشناسی ناپیوسته فوریتهای پزشکی </a:t>
            </a:r>
            <a:r>
              <a:rPr lang="fa-IR" dirty="0" smtClean="0"/>
              <a:t>وی</a:t>
            </a:r>
            <a:r>
              <a:rPr lang="fa-IR" dirty="0" smtClean="0"/>
              <a:t>ژ</a:t>
            </a:r>
            <a:r>
              <a:rPr lang="fa-IR" dirty="0" smtClean="0"/>
              <a:t>ه </a:t>
            </a:r>
            <a:r>
              <a:rPr lang="fa-IR" dirty="0" smtClean="0"/>
              <a:t>دانشجویان خارجی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010419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2406062"/>
              </p:ext>
            </p:extLst>
          </p:nvPr>
        </p:nvGraphicFramePr>
        <p:xfrm>
          <a:off x="3352927" y="2109434"/>
          <a:ext cx="5980432" cy="434112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86678">
                  <a:extLst>
                    <a:ext uri="{9D8B030D-6E8A-4147-A177-3AD203B41FA5}">
                      <a16:colId xmlns:a16="http://schemas.microsoft.com/office/drawing/2014/main" xmlns="" val="2876899933"/>
                    </a:ext>
                  </a:extLst>
                </a:gridCol>
                <a:gridCol w="2346711">
                  <a:extLst>
                    <a:ext uri="{9D8B030D-6E8A-4147-A177-3AD203B41FA5}">
                      <a16:colId xmlns:a16="http://schemas.microsoft.com/office/drawing/2014/main" xmlns="" val="1259082351"/>
                    </a:ext>
                  </a:extLst>
                </a:gridCol>
                <a:gridCol w="586678">
                  <a:extLst>
                    <a:ext uri="{9D8B030D-6E8A-4147-A177-3AD203B41FA5}">
                      <a16:colId xmlns:a16="http://schemas.microsoft.com/office/drawing/2014/main" xmlns="" val="3104018035"/>
                    </a:ext>
                  </a:extLst>
                </a:gridCol>
                <a:gridCol w="586678">
                  <a:extLst>
                    <a:ext uri="{9D8B030D-6E8A-4147-A177-3AD203B41FA5}">
                      <a16:colId xmlns:a16="http://schemas.microsoft.com/office/drawing/2014/main" xmlns="" val="1063108240"/>
                    </a:ext>
                  </a:extLst>
                </a:gridCol>
                <a:gridCol w="587313">
                  <a:extLst>
                    <a:ext uri="{9D8B030D-6E8A-4147-A177-3AD203B41FA5}">
                      <a16:colId xmlns:a16="http://schemas.microsoft.com/office/drawing/2014/main" xmlns="" val="3216451827"/>
                    </a:ext>
                  </a:extLst>
                </a:gridCol>
                <a:gridCol w="587313">
                  <a:extLst>
                    <a:ext uri="{9D8B030D-6E8A-4147-A177-3AD203B41FA5}">
                      <a16:colId xmlns:a16="http://schemas.microsoft.com/office/drawing/2014/main" xmlns="" val="4267819030"/>
                    </a:ext>
                  </a:extLst>
                </a:gridCol>
                <a:gridCol w="699061">
                  <a:extLst>
                    <a:ext uri="{9D8B030D-6E8A-4147-A177-3AD203B41FA5}">
                      <a16:colId xmlns:a16="http://schemas.microsoft.com/office/drawing/2014/main" xmlns="" val="3993593621"/>
                    </a:ext>
                  </a:extLst>
                </a:gridCol>
              </a:tblGrid>
              <a:tr h="17272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کد درس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نام درس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واحد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ساعت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پیشنیاز یا همزمان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35891432"/>
                  </a:ext>
                </a:extLst>
              </a:tr>
              <a:tr h="14859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نظری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عملی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جمع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5595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آمار زیستی و روش تحقیق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51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501498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زبان تخصصی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27613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آناتومی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5/1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18137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فیزیولوژی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5/1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74087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بهداشت عمومی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16520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گزارش نویسی و مستندسازی در اورژانس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39322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داروشناسی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04 و 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58056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سلامت تکنسین فوریتهای پزشکی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51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06002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نشانه شناسی و معاینات بدنی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04 و 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86205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تریاژ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25347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آشنایی با روشهای اعزام و سیستم های مخابراتی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55111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اورژانسهای محیطی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56967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مدیریت سلامت در بحران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34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51129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اورژانس های رفتاری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80579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جمع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09710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برنامه آموزشی دوره کارشناسی ناپیوسته رشته فوریتهای پزشکی </a:t>
            </a:r>
            <a:br>
              <a:rPr lang="fa-IR" dirty="0" smtClean="0"/>
            </a:br>
            <a:r>
              <a:rPr lang="fa-IR" dirty="0" smtClean="0"/>
              <a:t>ویژه دانشجویان خارجی</a:t>
            </a:r>
            <a:br>
              <a:rPr lang="fa-IR" dirty="0" smtClean="0"/>
            </a:br>
            <a:r>
              <a:rPr lang="fa-IR" dirty="0" smtClean="0"/>
              <a:t>ترم اول 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16CF-60AF-4AD1-A03C-E0D3AB776309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463095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117</TotalTime>
  <Words>685</Words>
  <Application>Microsoft Office PowerPoint</Application>
  <PresentationFormat>Custom</PresentationFormat>
  <Paragraphs>395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Concourse</vt:lpstr>
      <vt:lpstr>گزارش EDO دانشکده پیراپزشکی در سال 98 </vt:lpstr>
      <vt:lpstr>عناوین :</vt:lpstr>
      <vt:lpstr>برگزاری جلسات  </vt:lpstr>
      <vt:lpstr>برگزاری کارگاه جهت اساتید  </vt:lpstr>
      <vt:lpstr>ادامه </vt:lpstr>
      <vt:lpstr>برگزاری کارگاه جهت دانشجویان </vt:lpstr>
      <vt:lpstr>فرایندهای تحلیل آزمون  </vt:lpstr>
      <vt:lpstr>تدوین برنامه آموزشی دوره کارشناسی ناپیوسته فوریتهای پزشکی ویژه دانشجویان خارجی  </vt:lpstr>
      <vt:lpstr>برنامه آموزشی دوره کارشناسی ناپیوسته رشته فوریتهای پزشکی  ویژه دانشجویان خارجی ترم اول </vt:lpstr>
      <vt:lpstr>ترم دوم </vt:lpstr>
      <vt:lpstr>فرایندهای آموزشی جهت جشنواره شهید مطهری </vt:lpstr>
      <vt:lpstr>حضور در همایش سراسری آموزش پزشکی </vt:lpstr>
      <vt:lpstr>طراحی و تدوین لاگ بوک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EDO دانشکده پیراپزشکی در سال 98 </dc:title>
  <dc:creator>elahimanesh</dc:creator>
  <cp:lastModifiedBy>vahedi</cp:lastModifiedBy>
  <cp:revision>16</cp:revision>
  <dcterms:created xsi:type="dcterms:W3CDTF">2020-06-29T07:05:45Z</dcterms:created>
  <dcterms:modified xsi:type="dcterms:W3CDTF">2021-03-02T06:46:29Z</dcterms:modified>
</cp:coreProperties>
</file>